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8"/>
  </p:notesMasterIdLst>
  <p:sldIdLst>
    <p:sldId id="256" r:id="rId2"/>
    <p:sldId id="257" r:id="rId3"/>
    <p:sldId id="265" r:id="rId4"/>
    <p:sldId id="258" r:id="rId5"/>
    <p:sldId id="264" r:id="rId6"/>
    <p:sldId id="266" r:id="rId7"/>
    <p:sldId id="267" r:id="rId8"/>
    <p:sldId id="268" r:id="rId9"/>
    <p:sldId id="272" r:id="rId10"/>
    <p:sldId id="273" r:id="rId11"/>
    <p:sldId id="274" r:id="rId12"/>
    <p:sldId id="259" r:id="rId13"/>
    <p:sldId id="260" r:id="rId14"/>
    <p:sldId id="263" r:id="rId15"/>
    <p:sldId id="261" r:id="rId16"/>
    <p:sldId id="26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536F5D-C4A1-4090-816C-A70F82BC504D}" type="datetimeFigureOut">
              <a:rPr lang="en-US" smtClean="0"/>
              <a:t>2/4/2014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EA824C-07F6-4686-9214-CB6E569E5C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848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Pie Chart – Parrish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Feminist practice of grounding the content in our own identities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is the lens we view the world through?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is the context we work from?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100% of the pie is you, then how do you split up your identities?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Race/ethnicity, disability, religion, soccer player, etc.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Share with someone 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Note for us: Our point will be that they are taking an active place in the room – not that they share something overly personal here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EA824C-07F6-4686-9214-CB6E569E5C9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7271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Suzy – overview of diversity – 10 minutes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Includes If the World Were a Village of 100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EA824C-07F6-4686-9214-CB6E569E5C9E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5972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Exercise – privilege and oppression – Suzy – 10 minutes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 of inequity 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 out #3,4, 8, 9, 16, 19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size and shape of the room may be a problem</a:t>
            </a:r>
          </a:p>
          <a:p>
            <a:pPr lvl="0"/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QUESTIONS –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did you think about this activity?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did you feel about your position in the line?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EA824C-07F6-4686-9214-CB6E569E5C9E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4225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Asking</a:t>
            </a:r>
            <a:r>
              <a:rPr lang="en-US" baseline="0" dirty="0" smtClean="0"/>
              <a:t> you to consider issues of difference we are discussing today and how when they are enacted, it results in systemic oppression</a:t>
            </a:r>
          </a:p>
          <a:p>
            <a:endParaRPr lang="en-US" baseline="0" dirty="0" smtClean="0"/>
          </a:p>
          <a:p>
            <a:r>
              <a:rPr lang="en-US" baseline="0" dirty="0" smtClean="0"/>
              <a:t>People with power are granted privilege – to determine who is good, who is right, etc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When have you witnessed someone from a dominant or majority cultural group determining the worth or value of another person, based on the values of the dominant culture?  </a:t>
            </a:r>
          </a:p>
          <a:p>
            <a:r>
              <a:rPr lang="en-US" baseline="0" dirty="0" smtClean="0"/>
              <a:t>     -examples – slavery, all Muslims being viewed as terrorists, etc.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What are you feeling in reaction to this?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EA824C-07F6-4686-9214-CB6E569E5C9E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0183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Knowledge of self -   how do your cultural</a:t>
            </a:r>
            <a:r>
              <a:rPr lang="en-US" baseline="0" dirty="0" smtClean="0"/>
              <a:t> experiences and beliefs bias you?  How does your privilege or lack of privilege?</a:t>
            </a:r>
          </a:p>
          <a:p>
            <a:r>
              <a:rPr lang="en-US" baseline="0" dirty="0" smtClean="0"/>
              <a:t>     example – what have been the messages you have received about people on welfare?  Has this informed your beliefs?</a:t>
            </a:r>
          </a:p>
          <a:p>
            <a:endParaRPr lang="en-US" baseline="0" dirty="0" smtClean="0"/>
          </a:p>
          <a:p>
            <a:r>
              <a:rPr lang="en-US" baseline="0" dirty="0" smtClean="0"/>
              <a:t>Knowledge of others</a:t>
            </a:r>
          </a:p>
          <a:p>
            <a:r>
              <a:rPr lang="en-US" baseline="0" dirty="0" smtClean="0"/>
              <a:t>    Am I really willing to expand my horizons?  Do cultural immersion?  Can I truly understand that my view may not be the “right” view?</a:t>
            </a:r>
          </a:p>
          <a:p>
            <a:r>
              <a:rPr lang="en-US" baseline="0" dirty="0" smtClean="0"/>
              <a:t>    Can I ensure that the knowledge of others is not biased?  For example, all these studies done in colleges on white undergrads – do they really capture the experience of this country?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Develop skills…. Get training.  In my field, multicul counseling classes and practicum.  Find your options</a:t>
            </a:r>
          </a:p>
          <a:p>
            <a:endParaRPr lang="en-US" baseline="0" dirty="0" smtClean="0"/>
          </a:p>
          <a:p>
            <a:r>
              <a:rPr lang="en-US" baseline="0" dirty="0" smtClean="0"/>
              <a:t>Be intentional in your reflection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EA824C-07F6-4686-9214-CB6E569E5C9E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9782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are you thinking/feeling?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Why is this article important in the context of our discussion today about diversity?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 could you envision this situation applying to other people in their own experiences of difference?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are you holding back in this discussion, based on who is in the room?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EA824C-07F6-4686-9214-CB6E569E5C9E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3039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Hope, healing, closure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you want, what is your personal stake?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EA824C-07F6-4686-9214-CB6E569E5C9E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9203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Suzy – overview of diversity – 10 minutes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Includes If the World Were a Village of 100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EA824C-07F6-4686-9214-CB6E569E5C9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5972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Suzy – overview of diversity – 10 minutes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Includes If the World Were a Village of 100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EA824C-07F6-4686-9214-CB6E569E5C9E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5972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Suzy – overview of diversity – 10 minutes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Includes If the World Were a Village of 100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EA824C-07F6-4686-9214-CB6E569E5C9E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5972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Suzy – overview of diversity – 10 minutes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Includes If the World Were a Village of 100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EA824C-07F6-4686-9214-CB6E569E5C9E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5972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Suzy – overview of diversity – 10 minutes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Includes If the World Were a Village of 100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EA824C-07F6-4686-9214-CB6E569E5C9E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5972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Suzy – overview of diversity – 10 minutes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Includes If the World Were a Village of 100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EA824C-07F6-4686-9214-CB6E569E5C9E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5972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Suzy – overview of diversity – 10 minutes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Includes If the World Were a Village of 100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EA824C-07F6-4686-9214-CB6E569E5C9E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5972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Suzy – overview of diversity – 10 minutes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Includes If the World Were a Village of 100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EA824C-07F6-4686-9214-CB6E569E5C9E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597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5263A-52C9-4087-A1D8-6EEF0C004B8A}" type="datetimeFigureOut">
              <a:rPr lang="en-US" smtClean="0"/>
              <a:t>2/4/2014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E7DC8-EF46-410F-8415-456541831B4A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5263A-52C9-4087-A1D8-6EEF0C004B8A}" type="datetimeFigureOut">
              <a:rPr lang="en-US" smtClean="0"/>
              <a:t>2/4/2014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E7DC8-EF46-410F-8415-456541831B4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5263A-52C9-4087-A1D8-6EEF0C004B8A}" type="datetimeFigureOut">
              <a:rPr lang="en-US" smtClean="0"/>
              <a:t>2/4/2014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E7DC8-EF46-410F-8415-456541831B4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5263A-52C9-4087-A1D8-6EEF0C004B8A}" type="datetimeFigureOut">
              <a:rPr lang="en-US" smtClean="0"/>
              <a:t>2/4/2014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E7DC8-EF46-410F-8415-456541831B4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5263A-52C9-4087-A1D8-6EEF0C004B8A}" type="datetimeFigureOut">
              <a:rPr lang="en-US" smtClean="0"/>
              <a:t>2/4/2014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E7DC8-EF46-410F-8415-456541831B4A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5263A-52C9-4087-A1D8-6EEF0C004B8A}" type="datetimeFigureOut">
              <a:rPr lang="en-US" smtClean="0"/>
              <a:t>2/4/2014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E7DC8-EF46-410F-8415-456541831B4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5263A-52C9-4087-A1D8-6EEF0C004B8A}" type="datetimeFigureOut">
              <a:rPr lang="en-US" smtClean="0"/>
              <a:t>2/4/2014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E7DC8-EF46-410F-8415-456541831B4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5263A-52C9-4087-A1D8-6EEF0C004B8A}" type="datetimeFigureOut">
              <a:rPr lang="en-US" smtClean="0"/>
              <a:t>2/4/2014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E7DC8-EF46-410F-8415-456541831B4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5263A-52C9-4087-A1D8-6EEF0C004B8A}" type="datetimeFigureOut">
              <a:rPr lang="en-US" smtClean="0"/>
              <a:t>2/4/2014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E7DC8-EF46-410F-8415-456541831B4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5263A-52C9-4087-A1D8-6EEF0C004B8A}" type="datetimeFigureOut">
              <a:rPr lang="en-US" smtClean="0"/>
              <a:t>2/4/2014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E7DC8-EF46-410F-8415-456541831B4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5263A-52C9-4087-A1D8-6EEF0C004B8A}" type="datetimeFigureOut">
              <a:rPr lang="en-US" smtClean="0"/>
              <a:t>2/4/2014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F4E7DC8-EF46-410F-8415-456541831B4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735263A-52C9-4087-A1D8-6EEF0C004B8A}" type="datetimeFigureOut">
              <a:rPr lang="en-US" smtClean="0"/>
              <a:t>2/4/2014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F4E7DC8-EF46-410F-8415-456541831B4A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FtYjUv2x65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quickfacts.census.gov/qfd/states/00000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rriam-webster.com/dictionary/variety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Expanded U-Diverse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76600"/>
            <a:ext cx="7854696" cy="3276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January 25, 2014</a:t>
            </a:r>
          </a:p>
          <a:p>
            <a:r>
              <a:rPr lang="en-US" dirty="0" smtClean="0"/>
              <a:t>The University of Alabama in Huntsville</a:t>
            </a:r>
          </a:p>
          <a:p>
            <a:endParaRPr lang="en-US" dirty="0"/>
          </a:p>
          <a:p>
            <a:r>
              <a:rPr lang="en-US" dirty="0"/>
              <a:t>Parrish L. Paul, </a:t>
            </a:r>
            <a:r>
              <a:rPr lang="en-US" dirty="0" smtClean="0"/>
              <a:t>Ph.D.</a:t>
            </a:r>
          </a:p>
          <a:p>
            <a:r>
              <a:rPr lang="en-US" sz="2200" dirty="0" smtClean="0"/>
              <a:t>Director</a:t>
            </a:r>
            <a:r>
              <a:rPr lang="en-US" sz="2200" dirty="0"/>
              <a:t>, Counseling and Disability </a:t>
            </a:r>
            <a:r>
              <a:rPr lang="en-US" sz="2200" dirty="0" smtClean="0"/>
              <a:t>Services</a:t>
            </a:r>
          </a:p>
          <a:p>
            <a:endParaRPr lang="en-US" sz="2200" dirty="0"/>
          </a:p>
          <a:p>
            <a:r>
              <a:rPr lang="en-US" dirty="0" smtClean="0"/>
              <a:t>Susan L. Steen, Ph.D.</a:t>
            </a:r>
            <a:endParaRPr lang="en-US" dirty="0"/>
          </a:p>
          <a:p>
            <a:r>
              <a:rPr lang="en-US" sz="2200" dirty="0" smtClean="0"/>
              <a:t>Director &amp; Assistant Provost for International Engagement</a:t>
            </a:r>
          </a:p>
          <a:p>
            <a:r>
              <a:rPr lang="en-US" sz="1800" dirty="0" smtClean="0"/>
              <a:t>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414445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Why Do We Care?  Why Should We Care?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468880"/>
            <a:ext cx="8229600" cy="438912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000" dirty="0"/>
              <a:t>In Educational Institutions:  </a:t>
            </a:r>
          </a:p>
          <a:p>
            <a:endParaRPr lang="en-US" i="1" dirty="0" smtClean="0"/>
          </a:p>
          <a:p>
            <a:r>
              <a:rPr lang="en-US" i="1" dirty="0" smtClean="0"/>
              <a:t>Diversity </a:t>
            </a:r>
            <a:r>
              <a:rPr lang="en-US" i="1" dirty="0"/>
              <a:t>enriches the educational experience. </a:t>
            </a:r>
            <a:r>
              <a:rPr lang="en-US" dirty="0" smtClean="0"/>
              <a:t>(</a:t>
            </a:r>
            <a:r>
              <a:rPr lang="en-US" dirty="0"/>
              <a:t>ACE, 2012) </a:t>
            </a:r>
            <a:endParaRPr lang="en-US" dirty="0" smtClean="0"/>
          </a:p>
          <a:p>
            <a:endParaRPr lang="en-US" dirty="0"/>
          </a:p>
          <a:p>
            <a:r>
              <a:rPr lang="en-US" i="1" dirty="0" smtClean="0"/>
              <a:t>Diversity prepares </a:t>
            </a:r>
            <a:r>
              <a:rPr lang="en-US" i="1" dirty="0"/>
              <a:t>students to become good citizens </a:t>
            </a:r>
            <a:r>
              <a:rPr lang="en-US" i="1" dirty="0" smtClean="0"/>
              <a:t>in </a:t>
            </a:r>
            <a:r>
              <a:rPr lang="en-US" i="1" dirty="0"/>
              <a:t>an increasingly complex, pluralistic society; it fosters mutual respect and </a:t>
            </a:r>
            <a:r>
              <a:rPr lang="en-US" i="1" dirty="0" smtClean="0"/>
              <a:t>teamwork</a:t>
            </a:r>
            <a:r>
              <a:rPr lang="en-US" i="1" dirty="0"/>
              <a:t> </a:t>
            </a:r>
            <a:r>
              <a:rPr lang="en-US" dirty="0" smtClean="0"/>
              <a:t>(</a:t>
            </a:r>
            <a:r>
              <a:rPr lang="en-US" dirty="0"/>
              <a:t>ACE, 2012) </a:t>
            </a:r>
            <a:endParaRPr lang="en-US" dirty="0" smtClean="0"/>
          </a:p>
          <a:p>
            <a:endParaRPr lang="en-US" dirty="0"/>
          </a:p>
          <a:p>
            <a:r>
              <a:rPr lang="en-US" i="1" dirty="0" smtClean="0"/>
              <a:t>It </a:t>
            </a:r>
            <a:r>
              <a:rPr lang="en-US" i="1" dirty="0"/>
              <a:t>promotes socially responsible leadership </a:t>
            </a:r>
            <a:r>
              <a:rPr lang="en-US" i="1" dirty="0" smtClean="0"/>
              <a:t>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46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114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So… how do I become a more socially responsible, </a:t>
            </a:r>
            <a:r>
              <a:rPr lang="en-US" dirty="0" err="1" smtClean="0"/>
              <a:t>multiculturally</a:t>
            </a:r>
            <a:r>
              <a:rPr lang="en-US" dirty="0" smtClean="0"/>
              <a:t> competent, and effective leader?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46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Thinking about issues of power and privilege….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Please stand and be prepared to move </a:t>
            </a:r>
          </a:p>
          <a:p>
            <a:r>
              <a:rPr lang="en-US" dirty="0" smtClean="0"/>
              <a:t>around the room.  You will not need pens</a:t>
            </a:r>
          </a:p>
          <a:p>
            <a:r>
              <a:rPr lang="en-US" dirty="0" smtClean="0"/>
              <a:t> or paper for the next few minutes….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35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Power, Privilege, and Oppression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“</a:t>
            </a:r>
            <a:r>
              <a:rPr lang="en-US" dirty="0"/>
              <a:t>I was taught to see racism only in individual acts of meanness, </a:t>
            </a:r>
            <a:r>
              <a:rPr lang="en-US" dirty="0" smtClean="0"/>
              <a:t>not </a:t>
            </a:r>
            <a:r>
              <a:rPr lang="en-US" dirty="0"/>
              <a:t>in invisible systems conferring dominance on my </a:t>
            </a:r>
            <a:r>
              <a:rPr lang="en-US" dirty="0" smtClean="0"/>
              <a:t>group”  - Peggy McIntosh</a:t>
            </a:r>
          </a:p>
          <a:p>
            <a:r>
              <a:rPr lang="en-US" dirty="0" smtClean="0"/>
              <a:t>How do racism, sexism, classism, ableism, heterosexism, and other “ism’s” create systems of oppression?</a:t>
            </a:r>
          </a:p>
          <a:p>
            <a:r>
              <a:rPr lang="en-US" dirty="0" smtClean="0"/>
              <a:t>The “Invisible Knapsack” </a:t>
            </a:r>
          </a:p>
          <a:p>
            <a:pPr lvl="1"/>
            <a:r>
              <a:rPr lang="en-US" i="1" dirty="0" smtClean="0"/>
              <a:t>This example may be focused on issues of race and White privilege, but we ask you to apply these ideas widely to issues of difference.</a:t>
            </a:r>
            <a:endParaRPr lang="en-US" i="1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1800" dirty="0" smtClean="0"/>
              <a:t>http</a:t>
            </a:r>
            <a:r>
              <a:rPr lang="en-US" sz="1800" dirty="0"/>
              <a:t>://www.artsci.washington.edu/natsci/Search-committee-materials/unpacking-invisible-knapsack.pdf</a:t>
            </a:r>
          </a:p>
        </p:txBody>
      </p:sp>
    </p:spTree>
    <p:extLst>
      <p:ext uri="{BB962C8B-B14F-4D97-AF65-F5344CB8AC3E}">
        <p14:creationId xmlns:p14="http://schemas.microsoft.com/office/powerpoint/2010/main" val="3566040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/>
          <a:lstStyle/>
          <a:p>
            <a:r>
              <a:rPr lang="en-US" dirty="0" smtClean="0"/>
              <a:t>Effective leaders will: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Translate ideas skillfully to diverse partners</a:t>
            </a:r>
          </a:p>
          <a:p>
            <a:r>
              <a:rPr lang="en-US" dirty="0" smtClean="0"/>
              <a:t>Develop a meaningful understanding of and working relationship with colleagues</a:t>
            </a:r>
          </a:p>
          <a:p>
            <a:pPr lvl="1"/>
            <a:r>
              <a:rPr lang="en-US" dirty="0" smtClean="0"/>
              <a:t>Increase knowledge of self</a:t>
            </a:r>
          </a:p>
          <a:p>
            <a:pPr lvl="1"/>
            <a:r>
              <a:rPr lang="en-US" dirty="0" smtClean="0"/>
              <a:t>Expand knowledge of others</a:t>
            </a:r>
          </a:p>
          <a:p>
            <a:pPr lvl="1"/>
            <a:r>
              <a:rPr lang="en-US" dirty="0" smtClean="0"/>
              <a:t>Develop culturally competent skills</a:t>
            </a:r>
          </a:p>
          <a:p>
            <a:pPr lvl="2"/>
            <a:r>
              <a:rPr lang="en-US" dirty="0" smtClean="0"/>
              <a:t>Cultural meanings and values</a:t>
            </a:r>
          </a:p>
          <a:p>
            <a:pPr lvl="2"/>
            <a:r>
              <a:rPr lang="en-US" dirty="0" smtClean="0"/>
              <a:t>Verbal vs. nonverbal cues/expectations</a:t>
            </a:r>
          </a:p>
          <a:p>
            <a:pPr lvl="2"/>
            <a:r>
              <a:rPr lang="en-US" dirty="0" smtClean="0"/>
              <a:t>Culturally bound interpretations of social norms</a:t>
            </a:r>
          </a:p>
          <a:p>
            <a:pPr lvl="2"/>
            <a:r>
              <a:rPr lang="en-US" dirty="0" smtClean="0"/>
              <a:t>Consider intersections of identity</a:t>
            </a:r>
          </a:p>
          <a:p>
            <a:pPr lvl="2"/>
            <a:r>
              <a:rPr lang="en-US" dirty="0" smtClean="0"/>
              <a:t>And so on…</a:t>
            </a:r>
          </a:p>
          <a:p>
            <a:pPr lvl="1"/>
            <a:r>
              <a:rPr lang="en-US" dirty="0" smtClean="0"/>
              <a:t>Intentionally include introspection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837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Narrative and </a:t>
            </a:r>
            <a:br>
              <a:rPr lang="en-US" dirty="0" smtClean="0"/>
            </a:br>
            <a:r>
              <a:rPr lang="en-US" dirty="0" smtClean="0"/>
              <a:t>group discussion</a:t>
            </a:r>
            <a:endParaRPr lang="en-US" dirty="0"/>
          </a:p>
        </p:txBody>
      </p:sp>
      <p:pic>
        <p:nvPicPr>
          <p:cNvPr id="2050" name="Picture 2" descr="http://maui.hawaii.edu/ecet/wp-content/uploads/sites/30/2009/04/etro-102-spestro-design-_081001-06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429000"/>
            <a:ext cx="4193168" cy="3143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06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876800"/>
          </a:xfrm>
        </p:spPr>
        <p:txBody>
          <a:bodyPr>
            <a:normAutofit fontScale="90000"/>
          </a:bodyPr>
          <a:lstStyle/>
          <a:p>
            <a:r>
              <a:rPr lang="en-US" dirty="0"/>
              <a:t> </a:t>
            </a:r>
            <a:r>
              <a:rPr lang="en-US" dirty="0" smtClean="0"/>
              <a:t>     Hope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Healing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Closure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Next Steps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828800"/>
            <a:ext cx="2438399" cy="1995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28600" y="4724400"/>
            <a:ext cx="3352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Admit where you are.</a:t>
            </a:r>
          </a:p>
          <a:p>
            <a:r>
              <a:rPr lang="en-US" sz="2400" dirty="0" smtClean="0"/>
              <a:t>Listen to other people.</a:t>
            </a:r>
          </a:p>
          <a:p>
            <a:r>
              <a:rPr lang="en-US" sz="2400" dirty="0" smtClean="0"/>
              <a:t>Educate yourself.</a:t>
            </a:r>
          </a:p>
          <a:p>
            <a:r>
              <a:rPr lang="en-US" sz="2400" dirty="0" smtClean="0"/>
              <a:t>Widen your experience.</a:t>
            </a:r>
          </a:p>
          <a:p>
            <a:r>
              <a:rPr lang="en-US" sz="2400" dirty="0" smtClean="0"/>
              <a:t>Take action.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2762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318" y="1524000"/>
            <a:ext cx="8308601" cy="4343399"/>
          </a:xfrm>
        </p:spPr>
      </p:pic>
      <p:sp>
        <p:nvSpPr>
          <p:cNvPr id="5" name="TextBox 4"/>
          <p:cNvSpPr txBox="1"/>
          <p:nvPr/>
        </p:nvSpPr>
        <p:spPr>
          <a:xfrm>
            <a:off x="3200400" y="1524000"/>
            <a:ext cx="2684838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What are your identities?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61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Diversity . . . and You and Me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How </a:t>
            </a:r>
            <a:r>
              <a:rPr lang="en-US" dirty="0"/>
              <a:t>would you define diversity? </a:t>
            </a:r>
            <a:r>
              <a:rPr lang="en-US" dirty="0" smtClean="0"/>
              <a:t>When </a:t>
            </a:r>
            <a:r>
              <a:rPr lang="en-US" dirty="0"/>
              <a:t>we talk about it, what do we mean?  What does the term </a:t>
            </a:r>
            <a:r>
              <a:rPr lang="en-US" dirty="0" smtClean="0"/>
              <a:t>mean </a:t>
            </a:r>
            <a:r>
              <a:rPr lang="en-US" dirty="0"/>
              <a:t>to you?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forms does </a:t>
            </a:r>
            <a:r>
              <a:rPr lang="en-US" dirty="0" smtClean="0"/>
              <a:t>‘diversity” </a:t>
            </a:r>
            <a:r>
              <a:rPr lang="en-US" dirty="0"/>
              <a:t>take?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Let’s take a look at some forms of diversity in the world and in the US . . .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729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the World Were a Village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>
              <a:hlinkClick r:id="rId3"/>
            </a:endParaRPr>
          </a:p>
          <a:p>
            <a:pPr marL="0" indent="0">
              <a:buNone/>
            </a:pPr>
            <a:endParaRPr lang="en-US" dirty="0" smtClean="0">
              <a:hlinkClick r:id="rId3"/>
            </a:endParaRPr>
          </a:p>
          <a:p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://www.youtube.com/watch?v=</a:t>
            </a:r>
            <a:r>
              <a:rPr lang="en-US" dirty="0" smtClean="0">
                <a:hlinkClick r:id="rId3"/>
              </a:rPr>
              <a:t>FtYjUv2x65g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66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USA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u="sng" dirty="0" smtClean="0">
              <a:hlinkClick r:id="rId3"/>
            </a:endParaRPr>
          </a:p>
          <a:p>
            <a:endParaRPr lang="en-US" u="sng" dirty="0">
              <a:hlinkClick r:id="rId3"/>
            </a:endParaRPr>
          </a:p>
          <a:p>
            <a:r>
              <a:rPr lang="en-US" u="sng" dirty="0" smtClean="0">
                <a:hlinkClick r:id="rId3"/>
              </a:rPr>
              <a:t>http</a:t>
            </a:r>
            <a:r>
              <a:rPr lang="en-US" u="sng" dirty="0">
                <a:hlinkClick r:id="rId3"/>
              </a:rPr>
              <a:t>://quickfacts.census.gov/qfd/states/00000.html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78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Diversity: Defined &amp; Described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Merriam-Webster: 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quality or state of having many different forms, types, ideas, etc</a:t>
            </a:r>
            <a:r>
              <a:rPr lang="en-US" dirty="0" smtClean="0"/>
              <a:t>.  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state of </a:t>
            </a:r>
            <a:r>
              <a:rPr lang="en-US" dirty="0" smtClean="0"/>
              <a:t>having </a:t>
            </a:r>
            <a:r>
              <a:rPr lang="en-US" dirty="0"/>
              <a:t>people who are different races or who have different cultures in a group or organization;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condition of having or being composed of differing elements  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3"/>
              </a:rPr>
              <a:t>variety</a:t>
            </a:r>
            <a:r>
              <a:rPr lang="en-US" dirty="0" smtClean="0"/>
              <a:t>; </a:t>
            </a:r>
            <a:r>
              <a:rPr lang="en-US" i="1" dirty="0" smtClean="0"/>
              <a:t>especially</a:t>
            </a:r>
            <a:r>
              <a:rPr lang="en-US" b="1" dirty="0" smtClean="0"/>
              <a:t>:</a:t>
            </a:r>
            <a:r>
              <a:rPr lang="en-US" dirty="0"/>
              <a:t>  the inclusion of different types of people (as people of different races or cultures) in a group or organization &lt; e.g., programs intended to promote </a:t>
            </a:r>
            <a:r>
              <a:rPr lang="en-US" i="1" dirty="0"/>
              <a:t>diversity</a:t>
            </a:r>
            <a:r>
              <a:rPr lang="en-US" dirty="0"/>
              <a:t> in schools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23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Diversity: Defined &amp; Described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Association of American Colleges &amp; Universities describes diversity as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 . . . individual </a:t>
            </a:r>
            <a:r>
              <a:rPr lang="en-US" dirty="0"/>
              <a:t>differences (e.g., personality, learning </a:t>
            </a:r>
            <a:r>
              <a:rPr lang="en-US" dirty="0" smtClean="0"/>
              <a:t>styles</a:t>
            </a:r>
            <a:r>
              <a:rPr lang="en-US" dirty="0"/>
              <a:t>, and life experiences) and group/social </a:t>
            </a:r>
            <a:r>
              <a:rPr lang="en-US" dirty="0" smtClean="0"/>
              <a:t>differences </a:t>
            </a:r>
            <a:r>
              <a:rPr lang="en-US" dirty="0"/>
              <a:t>(e.g., race/ethnicity, class, gender, </a:t>
            </a:r>
            <a:r>
              <a:rPr lang="en-US" dirty="0" smtClean="0"/>
              <a:t>sexual </a:t>
            </a:r>
            <a:r>
              <a:rPr lang="en-US" dirty="0"/>
              <a:t>orientation, country of origin, and ability </a:t>
            </a:r>
            <a:r>
              <a:rPr lang="en-US" dirty="0" smtClean="0"/>
              <a:t>as </a:t>
            </a:r>
            <a:r>
              <a:rPr lang="en-US" dirty="0"/>
              <a:t>well as cultural, political, religious, or other </a:t>
            </a:r>
            <a:r>
              <a:rPr lang="en-US" dirty="0" smtClean="0"/>
              <a:t>affiliations</a:t>
            </a:r>
            <a:r>
              <a:rPr lang="en-US" dirty="0"/>
              <a:t>)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23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Why Do We Care?  Why Should We Care?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6409"/>
            <a:ext cx="8229600" cy="4389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Why </a:t>
            </a:r>
            <a:r>
              <a:rPr lang="en-US" sz="2800" dirty="0"/>
              <a:t>is it an important concept </a:t>
            </a:r>
            <a:r>
              <a:rPr lang="en-US" sz="2800" dirty="0" smtClean="0"/>
              <a:t>to discuss/ understand/embrace </a:t>
            </a:r>
            <a:r>
              <a:rPr lang="en-US" sz="2800" dirty="0"/>
              <a:t>in different contexts – </a:t>
            </a:r>
            <a:r>
              <a:rPr lang="en-US" sz="2800" dirty="0" smtClean="0"/>
              <a:t>in society, the workplace</a:t>
            </a:r>
            <a:r>
              <a:rPr lang="en-US" sz="2800" dirty="0"/>
              <a:t>, </a:t>
            </a:r>
            <a:r>
              <a:rPr lang="en-US" sz="2800" dirty="0" smtClean="0"/>
              <a:t>university life, </a:t>
            </a:r>
            <a:r>
              <a:rPr lang="en-US" sz="2800" dirty="0"/>
              <a:t>etc.?  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sz="2800" dirty="0"/>
              <a:t>In today’s global village/society: 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 smtClean="0"/>
              <a:t>It </a:t>
            </a:r>
            <a:r>
              <a:rPr lang="en-US" i="1" dirty="0"/>
              <a:t>promotes personal </a:t>
            </a:r>
            <a:r>
              <a:rPr lang="en-US" i="1" dirty="0" smtClean="0"/>
              <a:t>growth - and </a:t>
            </a:r>
            <a:r>
              <a:rPr lang="en-US" i="1" dirty="0"/>
              <a:t>a healthy  </a:t>
            </a:r>
            <a:r>
              <a:rPr lang="en-US" i="1" dirty="0" smtClean="0"/>
              <a:t>  	society</a:t>
            </a:r>
          </a:p>
          <a:p>
            <a:pPr marL="0" indent="0">
              <a:buNone/>
            </a:pPr>
            <a:r>
              <a:rPr lang="en-US" i="1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9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Why Do We Care?  Why Should We Care?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6409"/>
            <a:ext cx="8229600" cy="438912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300" dirty="0" smtClean="0"/>
              <a:t>In </a:t>
            </a:r>
            <a:r>
              <a:rPr lang="en-US" sz="3300" dirty="0"/>
              <a:t>today’s </a:t>
            </a:r>
            <a:r>
              <a:rPr lang="en-US" sz="3300" dirty="0" smtClean="0"/>
              <a:t>workplace:</a:t>
            </a:r>
          </a:p>
          <a:p>
            <a:pPr marL="0" indent="0">
              <a:buNone/>
            </a:pPr>
            <a:endParaRPr lang="en-US" i="1" dirty="0" smtClean="0"/>
          </a:p>
          <a:p>
            <a:r>
              <a:rPr lang="en-US" i="1" dirty="0"/>
              <a:t>Diversity helps </a:t>
            </a:r>
            <a:r>
              <a:rPr lang="en-US" dirty="0"/>
              <a:t>companies overcome talent shortages by enlarging their talent pools . . . helps them cope with globalization by expanding their cultural horizons . . . stimulates innovation by bringing together different sorts of people . . .  (The Economist, January 21, 2014)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 </a:t>
            </a:r>
            <a:r>
              <a:rPr lang="en-US" i="1" dirty="0"/>
              <a:t>It enhances America's economic competitiveness. (ACE 2012) </a:t>
            </a:r>
            <a:endParaRPr lang="en-US" dirty="0"/>
          </a:p>
          <a:p>
            <a:endParaRPr lang="en-US" dirty="0"/>
          </a:p>
          <a:p>
            <a:r>
              <a:rPr lang="en-US" i="1" dirty="0" smtClean="0"/>
              <a:t> It </a:t>
            </a:r>
            <a:r>
              <a:rPr lang="en-US" i="1" dirty="0"/>
              <a:t>is crucial to doing business in a world whose populations are </a:t>
            </a:r>
            <a:r>
              <a:rPr lang="en-US" i="1" dirty="0" smtClean="0"/>
              <a:t>  becoming </a:t>
            </a:r>
            <a:r>
              <a:rPr lang="en-US" i="1" dirty="0"/>
              <a:t>increasingly interconnected </a:t>
            </a:r>
            <a:r>
              <a:rPr lang="en-US" dirty="0" smtClean="0"/>
              <a:t>(BusinessWeek, January 2011)  </a:t>
            </a:r>
            <a:endParaRPr lang="en-US" dirty="0"/>
          </a:p>
          <a:p>
            <a:pPr>
              <a:buFontTx/>
              <a:buChar char="-"/>
            </a:pPr>
            <a:endParaRPr lang="en-US" i="1" dirty="0" smtClean="0"/>
          </a:p>
          <a:p>
            <a:pPr>
              <a:buFontTx/>
              <a:buChar char="-"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46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156</TotalTime>
  <Words>1189</Words>
  <Application>Microsoft Office PowerPoint</Application>
  <PresentationFormat>On-screen Show (4:3)</PresentationFormat>
  <Paragraphs>172</Paragraphs>
  <Slides>16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The Expanded U-Diverse </vt:lpstr>
      <vt:lpstr>PowerPoint Presentation</vt:lpstr>
      <vt:lpstr>Diversity . . . and You and Me  </vt:lpstr>
      <vt:lpstr>If the World Were a Village </vt:lpstr>
      <vt:lpstr>The USA </vt:lpstr>
      <vt:lpstr>Diversity: Defined &amp; Described </vt:lpstr>
      <vt:lpstr>Diversity: Defined &amp; Described </vt:lpstr>
      <vt:lpstr>Why Do We Care?  Why Should We Care?  </vt:lpstr>
      <vt:lpstr>Why Do We Care?  Why Should We Care?  </vt:lpstr>
      <vt:lpstr>Why Do We Care?  Why Should We Care?  </vt:lpstr>
      <vt:lpstr>So… how do I become a more socially responsible, multiculturally competent, and effective leader?</vt:lpstr>
      <vt:lpstr>Thinking about issues of power and privilege….</vt:lpstr>
      <vt:lpstr>Power, Privilege, and Oppression</vt:lpstr>
      <vt:lpstr>Effective leaders will:</vt:lpstr>
      <vt:lpstr>Narrative and  group discussion</vt:lpstr>
      <vt:lpstr>      Hope  Healing  Closure  Next Steps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 sure on title?</dc:title>
  <dc:creator>Larry Cantor</dc:creator>
  <cp:lastModifiedBy>Student Life</cp:lastModifiedBy>
  <cp:revision>12</cp:revision>
  <dcterms:created xsi:type="dcterms:W3CDTF">2014-01-24T16:10:03Z</dcterms:created>
  <dcterms:modified xsi:type="dcterms:W3CDTF">2014-02-04T21:46:33Z</dcterms:modified>
</cp:coreProperties>
</file>